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554" r:id="rId2"/>
    <p:sldId id="568" r:id="rId3"/>
    <p:sldId id="566" r:id="rId4"/>
    <p:sldId id="563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len Sharp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2"/>
    <p:restoredTop sz="94449"/>
  </p:normalViewPr>
  <p:slideViewPr>
    <p:cSldViewPr snapToGrid="0" snapToObjects="1">
      <p:cViewPr varScale="1">
        <p:scale>
          <a:sx n="187" d="100"/>
          <a:sy n="187" d="100"/>
        </p:scale>
        <p:origin x="1632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EF98CC-7FE5-7845-BCF2-EEFF63C5FB3F}" type="datetimeFigureOut">
              <a:rPr lang="en-US" smtClean="0"/>
              <a:t>9/21/26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71DFE3-C8E7-E148-92EA-2D4047F548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06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A7E36-785C-2546-8DAE-72FB4CF6586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83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67E7D1-BBF0-EF60-5EF5-FF7A8359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730434-1119-2278-1FA0-27BF97CAA8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667951-583A-2662-339C-1600E42C0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D16920-3150-CBE3-83EE-0D0E5346E3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DA7E36-785C-2546-8DAE-72FB4CF6586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384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526842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67366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4681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6197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939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77304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624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6617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81809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50765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9278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274638"/>
            <a:ext cx="8458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00200"/>
            <a:ext cx="8458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rgbClr val="242852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rgbClr val="629DD1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8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EA2D8D-44E5-43C4-BBA1-AE3E32EF0894}" type="slidenum">
              <a:rPr kumimoji="0" lang="en-GB" sz="1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Footer Placeholder 4"/>
          <p:cNvSpPr txBox="1">
            <a:spLocks/>
          </p:cNvSpPr>
          <p:nvPr userDrawn="1"/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ACCBF9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 e I t h   E v a n   G r e e n</a:t>
            </a:r>
          </a:p>
        </p:txBody>
      </p:sp>
    </p:spTree>
    <p:extLst>
      <p:ext uri="{BB962C8B-B14F-4D97-AF65-F5344CB8AC3E}">
        <p14:creationId xmlns:p14="http://schemas.microsoft.com/office/powerpoint/2010/main" val="3916146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aseline="0">
          <a:solidFill>
            <a:schemeClr val="tx1"/>
          </a:solidFill>
          <a:latin typeface="Arial" charset="0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6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3" Type="http://schemas.microsoft.com/office/2007/relationships/media" Target="../media/media2.mp4"/><Relationship Id="rId7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video" Target="../media/media3.mp4"/><Relationship Id="rId11" Type="http://schemas.openxmlformats.org/officeDocument/2006/relationships/image" Target="../media/image7.jpeg"/><Relationship Id="rId5" Type="http://schemas.microsoft.com/office/2007/relationships/media" Target="../media/media3.mp4"/><Relationship Id="rId10" Type="http://schemas.openxmlformats.org/officeDocument/2006/relationships/image" Target="../media/image6.jpeg"/><Relationship Id="rId4" Type="http://schemas.openxmlformats.org/officeDocument/2006/relationships/video" Target="../media/media2.mp4"/><Relationship Id="rId9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4FC215-D062-E80F-76CA-28536BF30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BA4D2-6CA5-E27F-9218-DDBCD7D28B83}"/>
              </a:ext>
            </a:extLst>
          </p:cNvPr>
          <p:cNvSpPr txBox="1">
            <a:spLocks/>
          </p:cNvSpPr>
          <p:nvPr/>
        </p:nvSpPr>
        <p:spPr>
          <a:xfrm>
            <a:off x="0" y="100548"/>
            <a:ext cx="8441635" cy="837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/>
                </a:solidFill>
              </a:rPr>
              <a:t>Example cover slide | </a:t>
            </a:r>
            <a:r>
              <a:rPr lang="en-GB" dirty="0">
                <a:solidFill>
                  <a:srgbClr val="00B0F0"/>
                </a:solidFill>
              </a:rPr>
              <a:t>slide-1</a:t>
            </a:r>
            <a:endParaRPr lang="en-GB" dirty="0">
              <a:solidFill>
                <a:schemeClr val="tx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1FB5339-B815-FB39-D2E2-4A24DA1E6FD0}"/>
              </a:ext>
            </a:extLst>
          </p:cNvPr>
          <p:cNvSpPr/>
          <p:nvPr/>
        </p:nvSpPr>
        <p:spPr>
          <a:xfrm>
            <a:off x="1512383" y="3105834"/>
            <a:ext cx="541686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latin typeface=""/>
                <a:sym typeface="Wingdings"/>
              </a:rPr>
              <a:t>[</a:t>
            </a:r>
            <a:r>
              <a:rPr lang="en-US" sz="3600" b="1">
                <a:solidFill>
                  <a:srgbClr val="C00000"/>
                </a:solidFill>
                <a:latin typeface=""/>
                <a:sym typeface="Wingdings"/>
              </a:rPr>
              <a:t>DESIGN PITCH-1: </a:t>
            </a:r>
            <a:r>
              <a:rPr lang="en-US" sz="3600" b="1" dirty="0">
                <a:solidFill>
                  <a:srgbClr val="C00000"/>
                </a:solidFill>
                <a:latin typeface=""/>
                <a:sym typeface="Wingdings"/>
              </a:rPr>
              <a:t>5pts]</a:t>
            </a:r>
            <a:endParaRPr lang="en-US" sz="3600" b="1" dirty="0">
              <a:solidFill>
                <a:srgbClr val="C00000"/>
              </a:solidFill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FBEC8C3-C936-21E6-9F89-079761252553}"/>
              </a:ext>
            </a:extLst>
          </p:cNvPr>
          <p:cNvCxnSpPr>
            <a:cxnSpLocks/>
          </p:cNvCxnSpPr>
          <p:nvPr/>
        </p:nvCxnSpPr>
        <p:spPr>
          <a:xfrm>
            <a:off x="6542315" y="6530219"/>
            <a:ext cx="911723" cy="0"/>
          </a:xfrm>
          <a:prstGeom prst="line">
            <a:avLst/>
          </a:prstGeom>
          <a:ln w="50800">
            <a:headEnd type="none" w="lg" len="med"/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B29AF15F-FAAA-95A8-72DD-80B5993F89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757" y="983718"/>
            <a:ext cx="3660913" cy="20428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982A830-4246-9A50-7201-39A27C3AB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757" y="3895795"/>
            <a:ext cx="3628660" cy="20428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3D3D3C0-28CF-C824-8A5E-2BA058E24E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6652" y="3883237"/>
            <a:ext cx="3665931" cy="20554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5AEA36-8739-B545-8FCA-E671F1245F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652" y="983718"/>
            <a:ext cx="3660913" cy="2057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56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402.2558"/>
                </p14:media>
              </p:ext>
            </p:extLst>
          </p:nvPr>
        </p:nvPicPr>
        <p:blipFill>
          <a:blip r:embed="rId9"/>
          <a:srcRect/>
          <a:stretch>
            <a:fillRect/>
          </a:stretch>
        </p:blipFill>
        <p:spPr>
          <a:xfrm>
            <a:off x="724735" y="1561226"/>
            <a:ext cx="1983444" cy="3526122"/>
          </a:xfrm>
          <a:prstGeom prst="rect">
            <a:avLst/>
          </a:prstGeom>
        </p:spPr>
      </p:pic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rcRect/>
          <a:stretch>
            <a:fillRect/>
          </a:stretch>
        </p:blipFill>
        <p:spPr>
          <a:xfrm>
            <a:off x="3210161" y="1561226"/>
            <a:ext cx="1983444" cy="3526122"/>
          </a:xfrm>
          <a:prstGeom prst="rect">
            <a:avLst/>
          </a:prstGeom>
        </p:spPr>
      </p:pic>
      <p:pic>
        <p:nvPicPr>
          <p:cNvPr id="4" name="Picture 4">
            <a:hlinkClick r:id="" action="ppaction://media"/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rcRect/>
          <a:stretch>
            <a:fillRect/>
          </a:stretch>
        </p:blipFill>
        <p:spPr>
          <a:xfrm>
            <a:off x="5695589" y="1561226"/>
            <a:ext cx="1982187" cy="352612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76897" y="952500"/>
            <a:ext cx="1280376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552310" y="952500"/>
            <a:ext cx="1299146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036559" y="952500"/>
            <a:ext cx="1301502" cy="278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9"/>
              </a:lnSpc>
              <a:spcBef>
                <a:spcPct val="0"/>
              </a:spcBef>
            </a:pPr>
            <a:r>
              <a:rPr lang="en-US" sz="140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Prototype 3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661089" y="5160132"/>
            <a:ext cx="2136841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Proximity sensor + LED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297993" y="5160132"/>
            <a:ext cx="1806525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Sound sensor + LED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493763" y="5160132"/>
            <a:ext cx="2385839" cy="244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00"/>
              </a:lnSpc>
              <a:spcBef>
                <a:spcPct val="0"/>
              </a:spcBef>
            </a:pPr>
            <a:r>
              <a:rPr lang="en-US" sz="1250" b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Axis accelerometer + LED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24735" y="5491163"/>
            <a:ext cx="1983444" cy="142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Makes “being near” feel like being with.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87223" y="5502853"/>
            <a:ext cx="1828064" cy="3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80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A small, authored moment of care</a:t>
            </a:r>
          </a:p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80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—“I lit this for you”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702597" y="5486401"/>
            <a:ext cx="1968170" cy="318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60"/>
              </a:lnSpc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Regulates stress and communicates </a:t>
            </a:r>
          </a:p>
          <a:p>
            <a:pPr algn="ctr">
              <a:lnSpc>
                <a:spcPts val="1260"/>
              </a:lnSpc>
              <a:spcBef>
                <a:spcPct val="0"/>
              </a:spcBef>
            </a:pPr>
            <a:r>
              <a:rPr 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presence through a human</a:t>
            </a:r>
            <a:r>
              <a:rPr lang="zh-CN" altLang="en-US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 </a:t>
            </a:r>
            <a:r>
              <a:rPr lang="en-US" altLang="zh-CN" sz="80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rhythm.</a:t>
            </a:r>
            <a:endParaRPr lang="en-US" sz="80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03D6B7E-522A-1F1D-FF5C-F5A53A779BF4}"/>
              </a:ext>
            </a:extLst>
          </p:cNvPr>
          <p:cNvSpPr txBox="1"/>
          <p:nvPr/>
        </p:nvSpPr>
        <p:spPr>
          <a:xfrm>
            <a:off x="724735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altLang="zh-CN" sz="1150" dirty="0" err="1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NearLight</a:t>
            </a:r>
            <a:endParaRPr lang="en-US" sz="115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726C4511-2E37-8008-D6A0-88D8E8E9DF1D}"/>
              </a:ext>
            </a:extLst>
          </p:cNvPr>
          <p:cNvSpPr txBox="1"/>
          <p:nvPr/>
        </p:nvSpPr>
        <p:spPr>
          <a:xfrm>
            <a:off x="5687323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HK" sz="1150" dirty="0" err="1">
                <a:solidFill>
                  <a:srgbClr val="1F130A"/>
                </a:solidFill>
                <a:latin typeface="Agrandir"/>
              </a:rPr>
              <a:t>Embré</a:t>
            </a:r>
            <a:endParaRPr lang="en-US" sz="1150" dirty="0">
              <a:solidFill>
                <a:srgbClr val="1F130A"/>
              </a:solidFill>
              <a:latin typeface="Agrandir"/>
              <a:sym typeface="Agrandir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5701EB08-2D5A-9FC8-BDD6-ED930A285FD1}"/>
              </a:ext>
            </a:extLst>
          </p:cNvPr>
          <p:cNvSpPr txBox="1"/>
          <p:nvPr/>
        </p:nvSpPr>
        <p:spPr>
          <a:xfrm>
            <a:off x="3217088" y="1303466"/>
            <a:ext cx="1983444" cy="1543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8"/>
              </a:lnSpc>
              <a:spcBef>
                <a:spcPct val="0"/>
              </a:spcBef>
            </a:pPr>
            <a:r>
              <a:rPr lang="en-US" altLang="zh-CN" sz="1150" dirty="0" err="1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Arueole</a:t>
            </a:r>
            <a:endParaRPr lang="en-US" sz="1150" dirty="0">
              <a:solidFill>
                <a:srgbClr val="1F130A"/>
              </a:solidFill>
              <a:latin typeface="Agrandir"/>
              <a:ea typeface="Agrandir"/>
              <a:cs typeface="Agrandir"/>
              <a:sym typeface="Agrandir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986F8AB7-F044-4B02-D610-5DA1F17F7EB0}"/>
              </a:ext>
            </a:extLst>
          </p:cNvPr>
          <p:cNvSpPr txBox="1">
            <a:spLocks/>
          </p:cNvSpPr>
          <p:nvPr/>
        </p:nvSpPr>
        <p:spPr>
          <a:xfrm>
            <a:off x="0" y="100548"/>
            <a:ext cx="8441635" cy="837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/>
                </a:solidFill>
              </a:rPr>
              <a:t>Example 3-videos | </a:t>
            </a:r>
            <a:r>
              <a:rPr lang="en-GB" dirty="0">
                <a:solidFill>
                  <a:srgbClr val="00B0F0"/>
                </a:solidFill>
              </a:rPr>
              <a:t>slide-2</a:t>
            </a:r>
            <a:endParaRPr lang="en-GB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4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844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50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3465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24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13" repeatCount="indefinite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8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19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0">
                <p:cTn id="25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0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4553417" y="2209227"/>
            <a:ext cx="3068836" cy="13837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00"/>
              </a:lnSpc>
            </a:pPr>
            <a:r>
              <a:rPr lang="en-US" sz="375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Why choose</a:t>
            </a:r>
          </a:p>
          <a:p>
            <a:pPr>
              <a:lnSpc>
                <a:spcPts val="5600"/>
              </a:lnSpc>
              <a:spcBef>
                <a:spcPct val="0"/>
              </a:spcBef>
            </a:pPr>
            <a:r>
              <a:rPr lang="en-US" sz="3750" b="1" dirty="0" err="1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Embré</a:t>
            </a:r>
            <a:r>
              <a:rPr lang="en-US" sz="3750" b="1" dirty="0">
                <a:solidFill>
                  <a:srgbClr val="1F130A"/>
                </a:solidFill>
                <a:latin typeface="Agrandir Bold"/>
                <a:ea typeface="Agrandir Bold"/>
                <a:cs typeface="Agrandir Bold"/>
                <a:sym typeface="Agrandir Bold"/>
              </a:rPr>
              <a:t>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419264" y="3770911"/>
            <a:ext cx="3588743" cy="85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69868" lvl="1" indent="-134934" algn="just">
              <a:lnSpc>
                <a:spcPts val="1749"/>
              </a:lnSpc>
              <a:buFont typeface="Arial"/>
              <a:buChar char="•"/>
            </a:pPr>
            <a:r>
              <a:rPr lang="en-US" sz="115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Embodied = memorable. </a:t>
            </a:r>
          </a:p>
          <a:p>
            <a:pPr marL="269868" lvl="1" indent="-134934" algn="just">
              <a:lnSpc>
                <a:spcPts val="1749"/>
              </a:lnSpc>
              <a:buFont typeface="Arial"/>
              <a:buChar char="•"/>
            </a:pPr>
            <a:r>
              <a:rPr lang="en-US" sz="115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Directly regulates emotion, not just signals it.</a:t>
            </a:r>
          </a:p>
          <a:p>
            <a:pPr marL="269868" lvl="1" indent="-134934" algn="just">
              <a:lnSpc>
                <a:spcPts val="1749"/>
              </a:lnSpc>
              <a:buFont typeface="Arial"/>
              <a:buChar char="•"/>
            </a:pPr>
            <a:r>
              <a:rPr lang="en-US" sz="115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Guided breathing.</a:t>
            </a:r>
          </a:p>
          <a:p>
            <a:pPr marL="269868" lvl="1" indent="-134934" algn="just">
              <a:lnSpc>
                <a:spcPts val="1749"/>
              </a:lnSpc>
              <a:buFont typeface="Arial"/>
              <a:buChar char="•"/>
            </a:pPr>
            <a:r>
              <a:rPr lang="en-US" sz="1150" dirty="0">
                <a:solidFill>
                  <a:srgbClr val="1F130A"/>
                </a:solidFill>
                <a:latin typeface="Agrandir"/>
                <a:ea typeface="Agrandir"/>
                <a:cs typeface="Agrandir"/>
                <a:sym typeface="Agrandir"/>
              </a:rPr>
              <a:t>Co-presence without pressure.</a:t>
            </a:r>
          </a:p>
        </p:txBody>
      </p:sp>
      <p:pic>
        <p:nvPicPr>
          <p:cNvPr id="6" name="IMG_5855 2_4A2514B7-8DDB-4A54-8426-52F3D7945BC5.mp4">
            <a:hlinkClick r:id="" action="ppaction://media"/>
            <a:extLst>
              <a:ext uri="{FF2B5EF4-FFF2-40B4-BE49-F238E27FC236}">
                <a16:creationId xmlns:a16="http://schemas.microsoft.com/office/drawing/2014/main" id="{8CE08B38-0885-6A19-D5EC-4F918CEC2E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1747" y="857251"/>
            <a:ext cx="2751111" cy="51435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880146AA-260C-E48A-CA45-999C4B37E854}"/>
              </a:ext>
            </a:extLst>
          </p:cNvPr>
          <p:cNvSpPr txBox="1">
            <a:spLocks/>
          </p:cNvSpPr>
          <p:nvPr/>
        </p:nvSpPr>
        <p:spPr>
          <a:xfrm>
            <a:off x="0" y="100548"/>
            <a:ext cx="8441635" cy="837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3600" kern="1200" baseline="0">
                <a:solidFill>
                  <a:schemeClr val="tx1"/>
                </a:solidFill>
                <a:latin typeface="Arial" charset="0"/>
                <a:ea typeface="+mj-ea"/>
                <a:cs typeface="+mj-cs"/>
              </a:defRPr>
            </a:lvl1pPr>
          </a:lstStyle>
          <a:p>
            <a:r>
              <a:rPr lang="en-GB" dirty="0">
                <a:solidFill>
                  <a:schemeClr val="tx2"/>
                </a:solidFill>
              </a:rPr>
              <a:t>Example best prototype | </a:t>
            </a:r>
            <a:r>
              <a:rPr lang="en-GB" dirty="0">
                <a:solidFill>
                  <a:srgbClr val="00B0F0"/>
                </a:solidFill>
              </a:rPr>
              <a:t>slide-3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4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6848B-9612-FB96-0540-1B4729E99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D1D0CB3-E7F7-4AC7-ABF4-5CA3B3A55950}"/>
              </a:ext>
            </a:extLst>
          </p:cNvPr>
          <p:cNvSpPr/>
          <p:nvPr/>
        </p:nvSpPr>
        <p:spPr>
          <a:xfrm>
            <a:off x="0" y="0"/>
            <a:ext cx="9144000" cy="7057016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4E56CD4-DBFD-C95B-2BCF-1E8E0D951F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0" y="957431"/>
            <a:ext cx="9014222" cy="497003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57F1AF6-9B2D-9940-23CE-3C25A2BDD31D}"/>
              </a:ext>
            </a:extLst>
          </p:cNvPr>
          <p:cNvSpPr txBox="1"/>
          <p:nvPr/>
        </p:nvSpPr>
        <p:spPr>
          <a:xfrm>
            <a:off x="1791146" y="412384"/>
            <a:ext cx="61157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Set all 3 videos to play back and loop automatically.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E336668-6290-8DA1-747B-5009669B1E22}"/>
              </a:ext>
            </a:extLst>
          </p:cNvPr>
          <p:cNvSpPr/>
          <p:nvPr/>
        </p:nvSpPr>
        <p:spPr>
          <a:xfrm>
            <a:off x="2160112" y="2668960"/>
            <a:ext cx="604603" cy="364696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A07F64A-FAF4-E99F-22EF-117DA7E8FDF4}"/>
              </a:ext>
            </a:extLst>
          </p:cNvPr>
          <p:cNvSpPr/>
          <p:nvPr/>
        </p:nvSpPr>
        <p:spPr>
          <a:xfrm>
            <a:off x="7454667" y="1739146"/>
            <a:ext cx="1648835" cy="1294509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1DDBF4BD-7975-F530-F1F1-8735711222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8068" y="5598148"/>
            <a:ext cx="3803052" cy="257349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7096D005-8ED9-8C64-D048-D1F62A0447AB}"/>
              </a:ext>
            </a:extLst>
          </p:cNvPr>
          <p:cNvSpPr/>
          <p:nvPr/>
        </p:nvSpPr>
        <p:spPr>
          <a:xfrm>
            <a:off x="5117570" y="5590386"/>
            <a:ext cx="3843550" cy="1294509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64FFBE4-E440-DF07-2C23-5EB3A41ADD18}"/>
              </a:ext>
            </a:extLst>
          </p:cNvPr>
          <p:cNvSpPr/>
          <p:nvPr/>
        </p:nvSpPr>
        <p:spPr>
          <a:xfrm>
            <a:off x="6862737" y="5653131"/>
            <a:ext cx="1980684" cy="282095"/>
          </a:xfrm>
          <a:prstGeom prst="rect">
            <a:avLst/>
          </a:prstGeom>
          <a:noFill/>
          <a:ln w="38100">
            <a:solidFill>
              <a:schemeClr val="accent1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1263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2191</TotalTime>
  <Words>112</Words>
  <Application>Microsoft Macintosh PowerPoint</Application>
  <PresentationFormat>On-screen Show (4:3)</PresentationFormat>
  <Paragraphs>27</Paragraphs>
  <Slides>4</Slides>
  <Notes>2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Agrandir</vt:lpstr>
      <vt:lpstr>Agrandir Bold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Keith E Green</dc:creator>
  <cp:lastModifiedBy>Keith Evan Green</cp:lastModifiedBy>
  <cp:revision>132</cp:revision>
  <dcterms:created xsi:type="dcterms:W3CDTF">2016-09-01T16:16:10Z</dcterms:created>
  <dcterms:modified xsi:type="dcterms:W3CDTF">2026-09-21T13:54:10Z</dcterms:modified>
</cp:coreProperties>
</file>